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57" r:id="rId7"/>
    <p:sldId id="260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17/09/2010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hyperlink" Target="http://www.un.org/" TargetMode="Externa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images.google.com.br/imgres?imgurl=http://cimg.163.com/game/zhuanti/e32003/tvgame/gc_pk-tv-1.jpg&amp;imgrefurl=http://game.163.com/huodong/E3/editor/030515/030515_85220.html&amp;h=480&amp;w=640&amp;sz=118&amp;tbnid=J0K5a-4QKOgJ:&amp;tbnh=101&amp;tbnw=134&amp;start=40&amp;prev=/images%3Fq%3Dtv%26start%3D20%26hl%3Dpt-BR%26lr%3D%26sa%3DN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printer-spain.com/imagenes/revistas.gif" TargetMode="Externa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11" Type="http://schemas.openxmlformats.org/officeDocument/2006/relationships/hyperlink" Target="http://images.google.com.br/imgres?imgurl=http://www.imagemagic.ca/studio/studio.jpg&amp;imgrefurl=http://www.imagemagic.ca/studio/studio.html&amp;h=480&amp;w=640&amp;sz=78&amp;tbnid=qSZhJUs5dYUJ:&amp;tbnh=101&amp;tbnw=134&amp;start=15&amp;prev=/images%3Fq%3D%2B%2522studio%2522%26svnum%3D10%26hl%3Dpt-BR%26lr%3D" TargetMode="External"/><Relationship Id="rId5" Type="http://schemas.openxmlformats.org/officeDocument/2006/relationships/image" Target="../media/image6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9.jpeg"/><Relationship Id="rId4" Type="http://schemas.openxmlformats.org/officeDocument/2006/relationships/hyperlink" Target="http://www.unicttaskforce.org/index.asp" TargetMode="External"/><Relationship Id="rId9" Type="http://schemas.openxmlformats.org/officeDocument/2006/relationships/hyperlink" Target="http://images.google.com.br/imgres?imgurl=http://www.tempoememoria.com.br/images/jornal.gif&amp;imgrefurl=http://www.tempoememoria.com.br/jornal.htm&amp;h=267&amp;w=300&amp;sz=27&amp;tbnid=pHp4D3NH5TcJ:&amp;tbnh=98&amp;tbnw=110&amp;start=38&amp;prev=/images%3Fq%3D%2B%2522jornal%2522%26start%3D20%26svnum%3D10%26hl%3Dpt-BR%26lr%3D%26sa%3DN" TargetMode="External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62000" y="3438525"/>
            <a:ext cx="7620000" cy="3114675"/>
          </a:xfrm>
          <a:prstGeom prst="rect">
            <a:avLst/>
          </a:prstGeom>
          <a:solidFill>
            <a:srgbClr val="E9F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</a:t>
            </a: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   1999            Protocolo de Istambul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1997            Protocolo de Kyoto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1997            Implem. Agenda 21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1996            Declaração de Roma</a:t>
            </a: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</a:t>
            </a: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1995           Declaração de Copenhagen</a:t>
            </a: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</a:t>
            </a: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1992           Declaração do Rio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1987           Protocolo de Montreal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1972           Declaração de Stockholm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62000" y="561975"/>
            <a:ext cx="7620000" cy="2936875"/>
          </a:xfrm>
          <a:prstGeom prst="rect">
            <a:avLst/>
          </a:prstGeom>
          <a:solidFill>
            <a:srgbClr val="E9F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                        2003            Implem. da Decl. do Milenio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                     2002            Declaração de Joanesburgo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                  2002            Consenso de Monterey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               2001            Declaração de Doha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            2001            Declaração de Durban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         2000            Lanç. do Global Compact</a:t>
            </a:r>
          </a:p>
          <a:p>
            <a:pPr>
              <a:lnSpc>
                <a:spcPct val="65000"/>
              </a:lnSpc>
            </a:pPr>
            <a:endParaRPr lang="pt-BR" sz="1800" b="1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pt-BR" sz="1800" b="1">
                <a:solidFill>
                  <a:schemeClr val="tx1"/>
                </a:solidFill>
              </a:rPr>
              <a:t>                                 2000            Protocolo de Cartagena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343400"/>
            <a:ext cx="2057400" cy="1905000"/>
            <a:chOff x="1152" y="2064"/>
            <a:chExt cx="1440" cy="141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52" y="2064"/>
              <a:ext cx="1440" cy="1416"/>
              <a:chOff x="864" y="1944"/>
              <a:chExt cx="1584" cy="1560"/>
            </a:xfrm>
          </p:grpSpPr>
          <p:pic>
            <p:nvPicPr>
              <p:cNvPr id="1036" name="Picture 6" descr="biglogo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12" y="1944"/>
                <a:ext cx="1499" cy="1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026" name="Object 7"/>
              <p:cNvGraphicFramePr>
                <a:graphicFrameLocks noChangeAspect="1"/>
              </p:cNvGraphicFramePr>
              <p:nvPr/>
            </p:nvGraphicFramePr>
            <p:xfrm>
              <a:off x="864" y="3240"/>
              <a:ext cx="1584" cy="264"/>
            </p:xfrm>
            <a:graphic>
              <a:graphicData uri="http://schemas.openxmlformats.org/presentationml/2006/ole">
                <p:oleObj spid="_x0000_s1026" name="Photo Editor Photo" r:id="rId4" imgW="2572109" imgH="428798" progId="MSPhotoEd.3">
                  <p:embed/>
                </p:oleObj>
              </a:graphicData>
            </a:graphic>
          </p:graphicFrame>
        </p:grpSp>
        <p:sp>
          <p:nvSpPr>
            <p:cNvPr id="1035" name="Rectangle 8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1296" y="2160"/>
              <a:ext cx="12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14400" y="685800"/>
            <a:ext cx="7467600" cy="1377950"/>
            <a:chOff x="576" y="432"/>
            <a:chExt cx="4704" cy="868"/>
          </a:xfrm>
        </p:grpSpPr>
        <p:pic>
          <p:nvPicPr>
            <p:cNvPr id="1031" name="Picture 10" descr="WSI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6" y="480"/>
              <a:ext cx="912" cy="8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32" name="Text Box 11"/>
            <p:cNvSpPr txBox="1">
              <a:spLocks noChangeArrowheads="1"/>
            </p:cNvSpPr>
            <p:nvPr/>
          </p:nvSpPr>
          <p:spPr bwMode="auto">
            <a:xfrm>
              <a:off x="2304" y="432"/>
              <a:ext cx="297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pt-BR" sz="2000" b="1">
                  <a:solidFill>
                    <a:srgbClr val="800080"/>
                  </a:solidFill>
                </a:rPr>
                <a:t>   2003          Sociedade da Informação</a:t>
              </a:r>
              <a:r>
                <a:rPr lang="pt-BR" sz="1800" b="1">
                  <a:solidFill>
                    <a:srgbClr val="800080"/>
                  </a:solidFill>
                </a:rPr>
                <a:t>                              </a:t>
              </a:r>
            </a:p>
            <a:p>
              <a:pPr>
                <a:lnSpc>
                  <a:spcPct val="50000"/>
                </a:lnSpc>
              </a:pPr>
              <a:endParaRPr lang="pt-BR" sz="1800" b="1">
                <a:solidFill>
                  <a:srgbClr val="800080"/>
                </a:solidFill>
              </a:endParaRPr>
            </a:p>
          </p:txBody>
        </p:sp>
        <p:sp>
          <p:nvSpPr>
            <p:cNvPr id="1033" name="Arc 12"/>
            <p:cNvSpPr>
              <a:spLocks/>
            </p:cNvSpPr>
            <p:nvPr/>
          </p:nvSpPr>
          <p:spPr bwMode="auto">
            <a:xfrm>
              <a:off x="1552" y="480"/>
              <a:ext cx="704" cy="528"/>
            </a:xfrm>
            <a:custGeom>
              <a:avLst/>
              <a:gdLst>
                <a:gd name="T0" fmla="*/ 0 w 21113"/>
                <a:gd name="T1" fmla="*/ 293 h 21600"/>
                <a:gd name="T2" fmla="*/ 704 w 21113"/>
                <a:gd name="T3" fmla="*/ 2 h 21600"/>
                <a:gd name="T4" fmla="*/ 645 w 21113"/>
                <a:gd name="T5" fmla="*/ 528 h 21600"/>
                <a:gd name="T6" fmla="*/ 0 60000 65536"/>
                <a:gd name="T7" fmla="*/ 0 60000 65536"/>
                <a:gd name="T8" fmla="*/ 0 60000 65536"/>
                <a:gd name="T9" fmla="*/ 0 w 21113"/>
                <a:gd name="T10" fmla="*/ 0 h 21600"/>
                <a:gd name="T11" fmla="*/ 21113 w 211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13" h="21600" fill="none" extrusionOk="0">
                  <a:moveTo>
                    <a:pt x="0" y="12005"/>
                  </a:moveTo>
                  <a:cubicBezTo>
                    <a:pt x="3645" y="4651"/>
                    <a:pt x="11144" y="-1"/>
                    <a:pt x="19352" y="0"/>
                  </a:cubicBezTo>
                  <a:cubicBezTo>
                    <a:pt x="19939" y="0"/>
                    <a:pt x="20527" y="23"/>
                    <a:pt x="21113" y="71"/>
                  </a:cubicBezTo>
                </a:path>
                <a:path w="21113" h="21600" stroke="0" extrusionOk="0">
                  <a:moveTo>
                    <a:pt x="0" y="12005"/>
                  </a:moveTo>
                  <a:cubicBezTo>
                    <a:pt x="3645" y="4651"/>
                    <a:pt x="11144" y="-1"/>
                    <a:pt x="19352" y="0"/>
                  </a:cubicBezTo>
                  <a:cubicBezTo>
                    <a:pt x="19939" y="0"/>
                    <a:pt x="20527" y="23"/>
                    <a:pt x="21113" y="71"/>
                  </a:cubicBezTo>
                  <a:lnTo>
                    <a:pt x="1935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9750" y="1125538"/>
            <a:ext cx="8135938" cy="5270500"/>
          </a:xfrm>
          <a:prstGeom prst="rect">
            <a:avLst/>
          </a:prstGeom>
          <a:solidFill>
            <a:srgbClr val="E9F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1.  O papel dos governos e investidores na promoção e aplicação das TICs.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2.  A Infra-estrutura de Tecnologias da Informação e Comunicação.                         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3.  Promoção do acesso à informação e ao conhecimento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4.  Construção de Capacitação (Educação, Treinamento e Cooperação)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5.  Construindo confidência, confiança e segurança no uso das TICs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6.  Propiciando um ambiente favorável (Regulatório, Legal e de Controle)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7.  Aplicações das TICs: benefícios em todos os aspectos da vida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8.  Diversidade e identidade cultural, diversidade lingüística e conteúdo local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9.  Mídia (Liberdade, Independência, Pluralidade e Diversidade)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10. Dimensões éticas da Sociedade da Informação</a:t>
            </a:r>
          </a:p>
          <a:p>
            <a:pPr marL="457200" indent="-457200">
              <a:spcBef>
                <a:spcPct val="60000"/>
              </a:spcBef>
            </a:pPr>
            <a:r>
              <a:rPr lang="pt-BR" sz="2000">
                <a:solidFill>
                  <a:schemeClr val="tx1"/>
                </a:solidFill>
              </a:rPr>
              <a:t>11. Cooperação internacional e regional (Governos, Empresas e Sociedades)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00113" y="317500"/>
            <a:ext cx="7316787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chemeClr val="tx1"/>
                </a:solidFill>
              </a:rPr>
              <a:t>Princípios Chave da Sociedade da Informação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hackers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1148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77000" y="1703388"/>
            <a:ext cx="2209800" cy="4389437"/>
            <a:chOff x="4080" y="1073"/>
            <a:chExt cx="1392" cy="2765"/>
          </a:xfrm>
        </p:grpSpPr>
        <p:pic>
          <p:nvPicPr>
            <p:cNvPr id="3085" name="Picture 4" descr="unic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1073"/>
              <a:ext cx="1248" cy="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6" name="Text Box 5"/>
            <p:cNvSpPr txBox="1">
              <a:spLocks noChangeArrowheads="1"/>
            </p:cNvSpPr>
            <p:nvPr/>
          </p:nvSpPr>
          <p:spPr bwMode="auto">
            <a:xfrm>
              <a:off x="4080" y="2354"/>
              <a:ext cx="1392" cy="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>
                  <a:solidFill>
                    <a:schemeClr val="tx1"/>
                  </a:solidFill>
                </a:rPr>
                <a:t>Força Tarefa para promoção das</a:t>
              </a:r>
            </a:p>
            <a:p>
              <a:pPr algn="ctr">
                <a:spcBef>
                  <a:spcPct val="20000"/>
                </a:spcBef>
              </a:pPr>
              <a:r>
                <a:rPr lang="pt-BR">
                  <a:solidFill>
                    <a:schemeClr val="tx1"/>
                  </a:solidFill>
                </a:rPr>
                <a:t> Tecnologias de Informação e Comunicação </a:t>
              </a:r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76200" y="4848225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tx1"/>
                </a:solidFill>
              </a:rPr>
              <a:t>Mídia Telecomunicações Informática 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419600" y="396875"/>
            <a:ext cx="42672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tx1"/>
                </a:solidFill>
              </a:rPr>
              <a:t>Infra-estrutura de suporte da</a:t>
            </a:r>
          </a:p>
          <a:p>
            <a:pPr algn="ctr"/>
            <a:r>
              <a:rPr lang="pt-BR">
                <a:solidFill>
                  <a:schemeClr val="tx1"/>
                </a:solidFill>
              </a:rPr>
              <a:t>Sociedade da Informação</a:t>
            </a:r>
          </a:p>
        </p:txBody>
      </p:sp>
      <p:pic>
        <p:nvPicPr>
          <p:cNvPr id="3079" name="Picture 8" descr="eick_arctran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2438400"/>
            <a:ext cx="34290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" y="609600"/>
            <a:ext cx="3505200" cy="2133600"/>
            <a:chOff x="336" y="720"/>
            <a:chExt cx="2304" cy="1440"/>
          </a:xfrm>
        </p:grpSpPr>
        <p:pic>
          <p:nvPicPr>
            <p:cNvPr id="3081" name="Picture 10" descr="revistas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87" y="1163"/>
              <a:ext cx="1253" cy="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1" descr="jornal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2" y="720"/>
              <a:ext cx="124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2" descr="studio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6" y="720"/>
              <a:ext cx="1104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3" descr="gc_pk-tv-1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6" y="1364"/>
              <a:ext cx="1056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4" name="Object 14"/>
            <p:cNvGraphicFramePr>
              <a:graphicFrameLocks noChangeAspect="1"/>
            </p:cNvGraphicFramePr>
            <p:nvPr/>
          </p:nvGraphicFramePr>
          <p:xfrm>
            <a:off x="1200" y="1183"/>
            <a:ext cx="768" cy="602"/>
          </p:xfrm>
          <a:graphic>
            <a:graphicData uri="http://schemas.openxmlformats.org/presentationml/2006/ole">
              <p:oleObj spid="_x0000_s3074" name="Foto do Photo Editor" r:id="rId15" imgW="2000000" imgH="1571844" progId="MSPhotoEd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4098" name="Slide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Slide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514350"/>
          <a:ext cx="7772400" cy="5829300"/>
        </p:xfrm>
        <a:graphic>
          <a:graphicData uri="http://schemas.openxmlformats.org/presentationml/2006/ole">
            <p:oleObj spid="_x0000_s2050" name="Foto do Photo Editor" r:id="rId3" imgW="5714286" imgH="4285714" progId="MSPhotoEd.3">
              <p:embed/>
            </p:oleObj>
          </a:graphicData>
        </a:graphic>
      </p:graphicFrame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066800" y="2308225"/>
            <a:ext cx="1981200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>
                <a:solidFill>
                  <a:schemeClr val="tx1"/>
                </a:solidFill>
              </a:rPr>
              <a:t>Informação</a:t>
            </a:r>
          </a:p>
          <a:p>
            <a:pPr algn="ctr">
              <a:lnSpc>
                <a:spcPct val="80000"/>
              </a:lnSpc>
            </a:pPr>
            <a:r>
              <a:rPr lang="pt-BR">
                <a:solidFill>
                  <a:schemeClr val="tx1"/>
                </a:solidFill>
              </a:rPr>
              <a:t>Comunicação</a:t>
            </a:r>
          </a:p>
          <a:p>
            <a:pPr algn="ctr">
              <a:lnSpc>
                <a:spcPct val="80000"/>
              </a:lnSpc>
            </a:pPr>
            <a:r>
              <a:rPr lang="pt-BR">
                <a:solidFill>
                  <a:schemeClr val="tx1"/>
                </a:solidFill>
              </a:rPr>
              <a:t>Conhecimento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5715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tx1"/>
                </a:solidFill>
              </a:rPr>
              <a:t>Quem não tem                    Quem tem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43200" y="533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chemeClr val="tx1"/>
                </a:solidFill>
              </a:rPr>
              <a:t>Divisão Digital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nego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54380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0" y="1524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1"/>
              <a:t>Muito Obrigado !!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505200" y="4114800"/>
            <a:ext cx="4572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2800" b="1"/>
              <a:t>Orlando Cesar de Oliveira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800" b="1"/>
              <a:t>COPEL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800" b="1"/>
              <a:t>www.copel.com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268</Words>
  <PresentationFormat>Apresentação na tela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Tema do Office</vt:lpstr>
      <vt:lpstr>Foto do Microsoft Photo Editor 3.0</vt:lpstr>
      <vt:lpstr>Slide do Microsoft PowerPoint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Meeting</dc:creator>
  <cp:lastModifiedBy>Meeting</cp:lastModifiedBy>
  <cp:revision>3</cp:revision>
  <dcterms:created xsi:type="dcterms:W3CDTF">2010-09-17T12:23:03Z</dcterms:created>
  <dcterms:modified xsi:type="dcterms:W3CDTF">2010-09-17T12:28:26Z</dcterms:modified>
</cp:coreProperties>
</file>